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5" r:id="rId3"/>
    <p:sldId id="276" r:id="rId4"/>
    <p:sldId id="288" r:id="rId5"/>
    <p:sldId id="294" r:id="rId6"/>
    <p:sldId id="289" r:id="rId7"/>
    <p:sldId id="297" r:id="rId8"/>
    <p:sldId id="291" r:id="rId9"/>
    <p:sldId id="296" r:id="rId10"/>
    <p:sldId id="293" r:id="rId11"/>
    <p:sldId id="295" r:id="rId12"/>
    <p:sldId id="274" r:id="rId13"/>
    <p:sldId id="290" r:id="rId14"/>
    <p:sldId id="271" r:id="rId15"/>
    <p:sldId id="29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4B3AE7-D252-3F84-441A-B36A55903C5E}" v="1215" dt="2023-11-28T01:21:25.273"/>
    <p1510:client id="{E2B287DF-E573-398F-4185-84EFCBB6308A}" v="303" dt="2023-11-28T01:29:49.560"/>
    <p1510:client id="{EC5BA01A-553A-416C-8C5C-9C6B138DED6E}" v="3604" dt="2023-11-28T01:22:51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5"/>
    <p:restoredTop sz="94654"/>
  </p:normalViewPr>
  <p:slideViewPr>
    <p:cSldViewPr snapToGrid="0">
      <p:cViewPr varScale="1">
        <p:scale>
          <a:sx n="129" d="100"/>
          <a:sy n="129" d="100"/>
        </p:scale>
        <p:origin x="922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11/27/2023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11/27/2023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53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858914"/>
            <a:ext cx="6226593" cy="3427502"/>
          </a:xfrm>
        </p:spPr>
        <p:txBody>
          <a:bodyPr/>
          <a:lstStyle/>
          <a:p>
            <a:r>
              <a:rPr lang="en-US" dirty="0"/>
              <a:t>Offerly</a:t>
            </a:r>
            <a:br>
              <a:rPr lang="en-US" dirty="0"/>
            </a:br>
            <a:r>
              <a:rPr lang="en-US" dirty="0"/>
              <a:t>Online Auction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Douglas maxwell, Timothy </a:t>
            </a:r>
            <a:r>
              <a:rPr lang="en-US" dirty="0" err="1"/>
              <a:t>holtz</a:t>
            </a:r>
            <a:r>
              <a:rPr lang="en-US" dirty="0"/>
              <a:t>, Luke Mcelligott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01E3-C3AA-7E62-52C3-5AF983A2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 –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A4D90-AAAD-25C8-3854-E6FB21EED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9151" y="1756833"/>
            <a:ext cx="8221865" cy="46905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Created a Continuous Integration (CI) pipeline for generating deployment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Utilized tools like Spring Profiles and Context Paths to allow the application to run in several different environments and initialize the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Created unit tests, integration tests, and underwent UATs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Deployed to a live server in the Robotics Lab, that supported multiple user sessions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AE7DE-9490-DC0B-4535-75383477C3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133E0-7A9A-2C9F-8D2B-3DBE00FFFD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8" name="Picture 4" descr="Github-actions icon">
            <a:extLst>
              <a:ext uri="{FF2B5EF4-FFF2-40B4-BE49-F238E27FC236}">
                <a16:creationId xmlns:a16="http://schemas.microsoft.com/office/drawing/2014/main" id="{CDA7EA2A-B703-F518-74C4-5205E9CF4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016" y="2408829"/>
            <a:ext cx="2300816" cy="230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271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01E3-C3AA-7E62-52C3-5AF983A2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 – new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A4D90-AAAD-25C8-3854-E6FB21EED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799"/>
            <a:ext cx="8505499" cy="472863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Social Messaging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Bidding and </a:t>
            </a:r>
            <a:r>
              <a:rPr lang="en-US" sz="2000" dirty="0" err="1"/>
              <a:t>AutoBidding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Two-Factor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Shipment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Watchlist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Admin Logs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Seller Ratings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Local Pickup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AE7DE-9490-DC0B-4535-75383477C3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133E0-7A9A-2C9F-8D2B-3DBE00FFFD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Graphic 6" descr="New with solid fill">
            <a:extLst>
              <a:ext uri="{FF2B5EF4-FFF2-40B4-BE49-F238E27FC236}">
                <a16:creationId xmlns:a16="http://schemas.microsoft.com/office/drawing/2014/main" id="{50C88A12-CC5D-6E91-8C62-27003A264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61726" y="376767"/>
            <a:ext cx="840316" cy="840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31D0FF-72D3-C141-803F-5F30CB5B1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228" y="2581531"/>
            <a:ext cx="5465108" cy="265081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211604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Improved upon inherited auction system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>
                <a:solidFill>
                  <a:srgbClr val="36393B"/>
                </a:solidFill>
                <a:latin typeface="Avenir Next LT Pro"/>
              </a:rPr>
              <a:t>UI/UX redesign</a:t>
            </a:r>
            <a:endParaRPr lang="en-US" sz="1800" dirty="0">
              <a:solidFill>
                <a:srgbClr val="36393B"/>
              </a:solidFill>
              <a:latin typeface="Avenir Next LT Pr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800">
                <a:solidFill>
                  <a:srgbClr val="36393B"/>
                </a:solidFill>
                <a:latin typeface="Avenir Next LT Pro"/>
              </a:rPr>
              <a:t>Application deployment</a:t>
            </a:r>
            <a:endParaRPr lang="en-US" sz="1800" dirty="0">
              <a:solidFill>
                <a:srgbClr val="36393B"/>
              </a:solidFill>
              <a:latin typeface="Avenir Next LT Pr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800">
                <a:solidFill>
                  <a:srgbClr val="36393B"/>
                </a:solidFill>
                <a:latin typeface="Avenir Next LT Pro"/>
              </a:rPr>
              <a:t>Code refactoring</a:t>
            </a:r>
            <a:endParaRPr lang="en-US" sz="1800" dirty="0">
              <a:solidFill>
                <a:srgbClr val="36393B"/>
              </a:solidFill>
              <a:latin typeface="Avenir Next LT Pr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800" dirty="0">
                <a:solidFill>
                  <a:srgbClr val="36393B"/>
                </a:solidFill>
                <a:latin typeface="Avenir Next LT Pro"/>
              </a:rPr>
              <a:t>New features and functionality</a:t>
            </a:r>
            <a:endParaRPr lang="en-US" sz="1800">
              <a:solidFill>
                <a:srgbClr val="36393B"/>
              </a:solidFill>
              <a:latin typeface="Avenir Next LT Pro"/>
            </a:endParaRPr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AC191-95AB-96F7-4125-F71C5ACB6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pic>
        <p:nvPicPr>
          <p:cNvPr id="17" name="Picture Placeholder 16" descr="Lock with solid fill">
            <a:extLst>
              <a:ext uri="{FF2B5EF4-FFF2-40B4-BE49-F238E27FC236}">
                <a16:creationId xmlns:a16="http://schemas.microsoft.com/office/drawing/2014/main" id="{52FE47F9-D510-4BBF-2739-80DA058F94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149" r="12149"/>
          <a:stretch/>
        </p:blipFill>
        <p:spPr>
          <a:xfrm>
            <a:off x="851925" y="1744883"/>
            <a:ext cx="2226360" cy="294038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F591E-1283-A8F2-0713-DA38EB663E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326" y="4542790"/>
            <a:ext cx="2226360" cy="1530417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endParaRPr lang="en-US" sz="1200" b="0" dirty="0">
              <a:ea typeface="+mn-lt"/>
              <a:cs typeface="+mn-lt"/>
            </a:endParaRPr>
          </a:p>
          <a:p>
            <a:r>
              <a:rPr lang="en-US" sz="1200" b="0">
                <a:ea typeface="+mn-lt"/>
                <a:cs typeface="+mn-lt"/>
              </a:rPr>
              <a:t>Implementing SSL to provide HTTPS to boost security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D3F38-BA87-0A5E-9846-BBC0D758B1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7301" y="4542323"/>
            <a:ext cx="2019096" cy="34766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700" b="1" dirty="0"/>
              <a:t>SSL Configuration</a:t>
            </a:r>
          </a:p>
        </p:txBody>
      </p:sp>
      <p:pic>
        <p:nvPicPr>
          <p:cNvPr id="18" name="Picture Placeholder 17" descr="Shopping cart with solid fill">
            <a:extLst>
              <a:ext uri="{FF2B5EF4-FFF2-40B4-BE49-F238E27FC236}">
                <a16:creationId xmlns:a16="http://schemas.microsoft.com/office/drawing/2014/main" id="{E9DB2C2B-3511-9E8D-5A4C-649F972F24B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142" r="12142"/>
          <a:stretch/>
        </p:blipFill>
        <p:spPr>
          <a:xfrm>
            <a:off x="3491566" y="1755471"/>
            <a:ext cx="2216953" cy="2978014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8C879A-E28C-CE3D-8278-797F6653106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vert="horz" wrap="square" lIns="118872" tIns="365760" rIns="0" bIns="0" rtlCol="0" anchor="t">
            <a:noAutofit/>
          </a:bodyPr>
          <a:lstStyle/>
          <a:p>
            <a:r>
              <a:rPr lang="en-US" sz="1200" b="0"/>
              <a:t>Filtering for browsing products</a:t>
            </a:r>
          </a:p>
          <a:p>
            <a:pPr marL="171450" indent="-171450">
              <a:buFont typeface="Arial"/>
              <a:buChar char="•"/>
            </a:pPr>
            <a:r>
              <a:rPr lang="en-US" sz="1200" b="0"/>
              <a:t>Category</a:t>
            </a:r>
          </a:p>
          <a:p>
            <a:pPr marL="171450" indent="-171450">
              <a:buFont typeface="Arial"/>
              <a:buChar char="•"/>
            </a:pPr>
            <a:r>
              <a:rPr lang="en-US" sz="1200" b="0"/>
              <a:t>Price</a:t>
            </a:r>
          </a:p>
          <a:p>
            <a:pPr marL="171450" indent="-171450">
              <a:buFont typeface="Arial"/>
              <a:buChar char="•"/>
            </a:pPr>
            <a:r>
              <a:rPr lang="en-US" sz="1200" b="0"/>
              <a:t>Location</a:t>
            </a:r>
            <a:endParaRPr lang="en-US" sz="1200" b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5709E9-5C3E-1082-8145-C8B3EA617BF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631421" y="4540319"/>
            <a:ext cx="1943837" cy="34766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800" b="1"/>
              <a:t>Product Filtering</a:t>
            </a:r>
            <a:endParaRPr lang="en-US"/>
          </a:p>
        </p:txBody>
      </p:sp>
      <p:pic>
        <p:nvPicPr>
          <p:cNvPr id="19" name="Picture Placeholder 18" descr="Gavel with solid fill">
            <a:extLst>
              <a:ext uri="{FF2B5EF4-FFF2-40B4-BE49-F238E27FC236}">
                <a16:creationId xmlns:a16="http://schemas.microsoft.com/office/drawing/2014/main" id="{ABE58371-4F78-34F4-273F-12396E58B12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142" r="12142"/>
          <a:stretch/>
        </p:blipFill>
        <p:spPr>
          <a:xfrm>
            <a:off x="6136461" y="1755471"/>
            <a:ext cx="2226360" cy="294038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60B6904-5CAC-E271-3ED6-870DBBC2C4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vert="horz" wrap="square" lIns="118872" tIns="365760" rIns="0" bIns="0" rtlCol="0" anchor="t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 b="0"/>
              <a:t>Remove expired auction listings</a:t>
            </a:r>
          </a:p>
          <a:p>
            <a:pPr marL="171450" indent="-171450">
              <a:buFont typeface="Arial"/>
              <a:buChar char="•"/>
            </a:pPr>
            <a:r>
              <a:rPr lang="en-US" sz="1200" b="0"/>
              <a:t>Automatically charge auction winner</a:t>
            </a:r>
            <a:endParaRPr lang="en-US" sz="1200" b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1BDA28-00CB-1258-6419-D98060C4644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778374" y="4540319"/>
            <a:ext cx="1031319" cy="34766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800" b="1"/>
              <a:t>Auction</a:t>
            </a:r>
            <a:endParaRPr lang="en-US"/>
          </a:p>
        </p:txBody>
      </p:sp>
      <p:pic>
        <p:nvPicPr>
          <p:cNvPr id="20" name="Picture Placeholder 19" descr="List with solid fill">
            <a:extLst>
              <a:ext uri="{FF2B5EF4-FFF2-40B4-BE49-F238E27FC236}">
                <a16:creationId xmlns:a16="http://schemas.microsoft.com/office/drawing/2014/main" id="{6874C485-7287-AB26-8126-1DBF14972C9A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169" r="12169"/>
          <a:stretch/>
        </p:blipFill>
        <p:spPr>
          <a:xfrm>
            <a:off x="8752052" y="1755471"/>
            <a:ext cx="2226360" cy="2940385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C80FC8-AAFE-79D7-5039-266C6901099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vert="horz" wrap="square" lIns="118872" tIns="365760" rIns="0" bIns="0" rtlCol="0" anchor="t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 b="0"/>
              <a:t>Ticket category filtering</a:t>
            </a:r>
          </a:p>
          <a:p>
            <a:pPr marL="171450" indent="-171450">
              <a:buFont typeface="Arial"/>
              <a:buChar char="•"/>
            </a:pPr>
            <a:r>
              <a:rPr lang="en-US" sz="1200" b="0"/>
              <a:t>Ticket priority levels</a:t>
            </a:r>
            <a:endParaRPr lang="en-US" sz="12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04A3B5E-6A5D-A5A0-DD47-361F195834A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304439" y="4540319"/>
            <a:ext cx="1125393" cy="34766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800" b="1"/>
              <a:t>Ticketing</a:t>
            </a:r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BC72215-2139-4676-124E-F68FF0410743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D285FD-48B9-BCAA-3AE4-E032933EEE4A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488621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Douglas Maxwell – dsm1015@sru.edu</a:t>
            </a:r>
            <a:endParaRPr lang="en-US" dirty="0"/>
          </a:p>
          <a:p>
            <a:r>
              <a:rPr lang="en-US"/>
              <a:t>Timothy Holtz – tth1003@sru.edu</a:t>
            </a:r>
            <a:endParaRPr lang="en-US" dirty="0"/>
          </a:p>
          <a:p>
            <a:r>
              <a:rPr lang="en-US"/>
              <a:t>Luke McElligott – lpm1006@sru.edu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AB4E-2733-1FBE-F1ED-F010B87F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B6B07-129E-E358-6032-4983940522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Offerly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55DB0-BC34-B903-E13B-A8DAB98597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17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654638"/>
            <a:ext cx="4834517" cy="197849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2633134"/>
            <a:ext cx="4834517" cy="357022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Motivation</a:t>
            </a:r>
          </a:p>
          <a:p>
            <a:r>
              <a:rPr lang="en-US" dirty="0"/>
              <a:t>Our Focus</a:t>
            </a:r>
          </a:p>
          <a:p>
            <a:r>
              <a:rPr lang="en-US" dirty="0"/>
              <a:t>Our Implementations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Future 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F5D7B6BA-9510-C84B-4DD5-F835DA4CD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72" r="-229" b="228"/>
          <a:stretch/>
        </p:blipFill>
        <p:spPr>
          <a:xfrm>
            <a:off x="1056452" y="2067748"/>
            <a:ext cx="4124218" cy="36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438" y="2090460"/>
            <a:ext cx="4729163" cy="3271838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Inherited online auction application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Offered simple ecommerce functionality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Goal of improving and adding features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Inserting image...">
            <a:extLst>
              <a:ext uri="{FF2B5EF4-FFF2-40B4-BE49-F238E27FC236}">
                <a16:creationId xmlns:a16="http://schemas.microsoft.com/office/drawing/2014/main" id="{EFD37DE4-70B0-2DFF-8200-150262547D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3" t="21778" r="4777" b="12379"/>
          <a:stretch/>
        </p:blipFill>
        <p:spPr>
          <a:xfrm>
            <a:off x="846324" y="2292000"/>
            <a:ext cx="3947447" cy="287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FB845-CE3A-1D41-E154-008A98195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0B545-09C1-FA60-B078-A4A3EB35EC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/>
              <a:t>Initial vision</a:t>
            </a:r>
          </a:p>
          <a:p>
            <a:pPr marL="800100" lvl="1" indent="-342900">
              <a:buFont typeface="Arial"/>
              <a:buChar char="•"/>
            </a:pPr>
            <a:r>
              <a:rPr lang="en-US"/>
              <a:t>Develop an ecommerce platform for a chemical company</a:t>
            </a:r>
          </a:p>
          <a:p>
            <a:pPr marL="800100" lvl="1" indent="-342900">
              <a:buFont typeface="Arial"/>
              <a:buChar char="•"/>
            </a:pPr>
            <a:r>
              <a:rPr lang="en-US"/>
              <a:t>Retail services, shipment tracking, appointment scheduling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/>
              <a:t>Evolution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/>
              <a:t>Modernize and improve the existing auction </a:t>
            </a:r>
            <a:r>
              <a:rPr lang="en-US" dirty="0"/>
              <a:t>system</a:t>
            </a:r>
            <a:endParaRPr lang="en-US"/>
          </a:p>
          <a:p>
            <a:pPr marL="800100" lvl="1" indent="-342900">
              <a:buFont typeface="Arial"/>
              <a:buChar char="•"/>
            </a:pPr>
            <a:r>
              <a:rPr lang="en-US"/>
              <a:t>Purchasing, bidding, messaging, </a:t>
            </a:r>
            <a:r>
              <a:rPr lang="en-US" dirty="0" err="1"/>
              <a:t>wishlisting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D118A-D573-84BC-4EBB-EAF1CA5C8E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0EC96-F9FD-A5EF-EE75-A001AB4DE4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at hand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6623" y="2046038"/>
            <a:ext cx="4840499" cy="275967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/>
              <a:t>Market Fragmentation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36393B"/>
                </a:solidFill>
                <a:ea typeface="+mn-lt"/>
                <a:cs typeface="+mn-lt"/>
              </a:rPr>
              <a:t>Traditional online retail platforms dominate</a:t>
            </a:r>
            <a:endParaRPr lang="en-US" dirty="0">
              <a:solidFill>
                <a:srgbClr val="36393B"/>
              </a:solidFill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venir Next LT Pro"/>
              </a:rPr>
              <a:t>Homogeneous User Experience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venir Next LT Pro"/>
              </a:rPr>
              <a:t>Lack of User Interaction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Avenir Next LT Pro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venir Next LT Pro"/>
              </a:rPr>
              <a:t>Data Privacy Concerns</a:t>
            </a: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venir Next LT Pro"/>
              </a:rPr>
              <a:t>Monopolies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 err="1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dirty="0" smtClean="0"/>
              <a:pPr/>
              <a:t>5</a:t>
            </a:fld>
            <a:endParaRPr lang="en-US" dirty="0"/>
          </a:p>
        </p:txBody>
      </p:sp>
      <p:pic>
        <p:nvPicPr>
          <p:cNvPr id="11" name="Picture 10" descr="Inserting image...">
            <a:extLst>
              <a:ext uri="{FF2B5EF4-FFF2-40B4-BE49-F238E27FC236}">
                <a16:creationId xmlns:a16="http://schemas.microsoft.com/office/drawing/2014/main" id="{0F2C9A93-453B-4F36-966F-90825B26A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3" t="21778" r="4777" b="12379"/>
          <a:stretch/>
        </p:blipFill>
        <p:spPr>
          <a:xfrm>
            <a:off x="6635665" y="1808780"/>
            <a:ext cx="4161178" cy="2874586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3982DE8-7237-C571-A56A-B97DB2AC3FDF}"/>
              </a:ext>
            </a:extLst>
          </p:cNvPr>
          <p:cNvSpPr txBox="1">
            <a:spLocks/>
          </p:cNvSpPr>
          <p:nvPr/>
        </p:nvSpPr>
        <p:spPr>
          <a:xfrm>
            <a:off x="748121" y="4595950"/>
            <a:ext cx="4840499" cy="27596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Addressing the Gap: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1600" dirty="0">
                <a:solidFill>
                  <a:srgbClr val="36393B"/>
                </a:solidFill>
                <a:ea typeface="+mn-lt"/>
                <a:cs typeface="+mn-lt"/>
              </a:rPr>
              <a:t>Our online auction platform seeks to bridge this gap by providing a dynamic, engaging, and community-driven e-commerce experience.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759407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98F70-4A52-6EB8-A404-A9E0BE219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were given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F1343-F4E3-49B0-9665-5A0C726A20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AEE28-C927-64A3-4209-4214312B54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Screens screenshot of a car parts&#10;&#10;Description automatically generated">
            <a:extLst>
              <a:ext uri="{FF2B5EF4-FFF2-40B4-BE49-F238E27FC236}">
                <a16:creationId xmlns:a16="http://schemas.microsoft.com/office/drawing/2014/main" id="{17BE4745-F0E7-A276-015B-11DA678B8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668" y="2011667"/>
            <a:ext cx="3644589" cy="226773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 descr="A screenshot of a car body&#10;&#10;Description automatically generated">
            <a:extLst>
              <a:ext uri="{FF2B5EF4-FFF2-40B4-BE49-F238E27FC236}">
                <a16:creationId xmlns:a16="http://schemas.microsoft.com/office/drawing/2014/main" id="{B8827B0B-7CC7-6FB0-1D55-3AFF753D8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22061"/>
            <a:ext cx="4574375" cy="244694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31E3D37-FDF0-7A60-EEDE-816A970E9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267" y="4583254"/>
            <a:ext cx="3202529" cy="211408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007469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6AF0F-53F7-EBF4-6DDD-1D88EACF8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focused 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59376-ED90-2E12-BC5D-F06C5CDA60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168" y="4140200"/>
            <a:ext cx="2226360" cy="2417233"/>
          </a:xfrm>
        </p:spPr>
        <p:txBody>
          <a:bodyPr/>
          <a:lstStyle/>
          <a:p>
            <a:r>
              <a:rPr lang="en-US" dirty="0"/>
              <a:t>UI/UX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7444E6-7FE1-9228-1BB6-C39EF280A8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85524" y="4842933"/>
            <a:ext cx="1943837" cy="1591734"/>
          </a:xfrm>
        </p:spPr>
        <p:txBody>
          <a:bodyPr/>
          <a:lstStyle/>
          <a:p>
            <a:r>
              <a:rPr lang="en-US" dirty="0"/>
              <a:t>Upgrading the User Interface to be more modern, responsive, and accessible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26244B-A40D-7311-DAC9-3C915D56559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489968" y="4140200"/>
            <a:ext cx="2226360" cy="2417233"/>
          </a:xfrm>
        </p:spPr>
        <p:txBody>
          <a:bodyPr/>
          <a:lstStyle/>
          <a:p>
            <a:r>
              <a:rPr lang="en-US" dirty="0"/>
              <a:t>Refactoring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5702AE-DBDB-A1A4-D74C-BFE8E3C9257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631421" y="4859744"/>
            <a:ext cx="1943837" cy="1591734"/>
          </a:xfrm>
        </p:spPr>
        <p:txBody>
          <a:bodyPr/>
          <a:lstStyle/>
          <a:p>
            <a:r>
              <a:rPr lang="en-US" dirty="0"/>
              <a:t>Replacing complex solutions with efficient and scalable data structures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FE79E6-4D14-F550-3E82-696AB5F8A02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139567" y="4140200"/>
            <a:ext cx="2226360" cy="2417233"/>
          </a:xfrm>
        </p:spPr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E06C3D2-3A8F-5E0C-2662-6D8A677D2F9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60967" y="4859744"/>
            <a:ext cx="1943837" cy="1591734"/>
          </a:xfrm>
        </p:spPr>
        <p:txBody>
          <a:bodyPr/>
          <a:lstStyle/>
          <a:p>
            <a:r>
              <a:rPr lang="en-US" dirty="0"/>
              <a:t>Improve the deployment process to simulate a live production environment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5564D2-D566-D9C4-5DE4-AE191AC7BB5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755158" y="4140200"/>
            <a:ext cx="2226360" cy="2417233"/>
          </a:xfrm>
        </p:spPr>
        <p:txBody>
          <a:bodyPr/>
          <a:lstStyle/>
          <a:p>
            <a:r>
              <a:rPr lang="en-US" dirty="0"/>
              <a:t>New Features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08546FC-2E4D-DFB3-2AD0-BFB3F0BB78D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90513" y="4859744"/>
            <a:ext cx="1943837" cy="1591734"/>
          </a:xfrm>
        </p:spPr>
        <p:txBody>
          <a:bodyPr/>
          <a:lstStyle/>
          <a:p>
            <a:r>
              <a:rPr lang="en-US" dirty="0"/>
              <a:t>Add new features to the application as we go along.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30BC9678-A122-6649-1733-6429DD932324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0B75729-61F4-8608-9697-1E01F150203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7" name="Picture Placeholder 16" descr="Ui Ux with solid fill">
            <a:extLst>
              <a:ext uri="{FF2B5EF4-FFF2-40B4-BE49-F238E27FC236}">
                <a16:creationId xmlns:a16="http://schemas.microsoft.com/office/drawing/2014/main" id="{621F428C-DFD2-09C6-B2B7-EDB6523EE6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84" r="3484"/>
          <a:stretch>
            <a:fillRect/>
          </a:stretch>
        </p:blipFill>
        <p:spPr>
          <a:xfrm>
            <a:off x="850900" y="1747838"/>
            <a:ext cx="2225675" cy="2392362"/>
          </a:xfrm>
          <a:prstGeom prst="rect">
            <a:avLst/>
          </a:prstGeom>
        </p:spPr>
      </p:pic>
      <p:pic>
        <p:nvPicPr>
          <p:cNvPr id="18" name="Picture Placeholder 17" descr="Adhesive Bandage with solid fill">
            <a:extLst>
              <a:ext uri="{FF2B5EF4-FFF2-40B4-BE49-F238E27FC236}">
                <a16:creationId xmlns:a16="http://schemas.microsoft.com/office/drawing/2014/main" id="{E0962995-771A-D218-860A-87E0D46D40A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481" r="3481"/>
          <a:stretch>
            <a:fillRect/>
          </a:stretch>
        </p:blipFill>
        <p:spPr>
          <a:xfrm>
            <a:off x="3489325" y="1757363"/>
            <a:ext cx="2227263" cy="2393950"/>
          </a:xfrm>
          <a:prstGeom prst="rect">
            <a:avLst/>
          </a:prstGeom>
        </p:spPr>
      </p:pic>
      <p:pic>
        <p:nvPicPr>
          <p:cNvPr id="19" name="Picture Placeholder 18" descr="Download from cloud with solid fill">
            <a:extLst>
              <a:ext uri="{FF2B5EF4-FFF2-40B4-BE49-F238E27FC236}">
                <a16:creationId xmlns:a16="http://schemas.microsoft.com/office/drawing/2014/main" id="{0F2C284D-0347-C9AA-FA80-7DBFAFD01156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481" r="3481"/>
          <a:stretch>
            <a:fillRect/>
          </a:stretch>
        </p:blipFill>
        <p:spPr>
          <a:xfrm>
            <a:off x="6138863" y="1757363"/>
            <a:ext cx="2227262" cy="2393950"/>
          </a:xfrm>
          <a:prstGeom prst="rect">
            <a:avLst/>
          </a:prstGeom>
        </p:spPr>
      </p:pic>
      <p:pic>
        <p:nvPicPr>
          <p:cNvPr id="20" name="Picture Placeholder 19" descr="New with solid fill">
            <a:extLst>
              <a:ext uri="{FF2B5EF4-FFF2-40B4-BE49-F238E27FC236}">
                <a16:creationId xmlns:a16="http://schemas.microsoft.com/office/drawing/2014/main" id="{F5CB3CE8-9449-B936-8634-7900DB1FB216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515" r="3515"/>
          <a:stretch>
            <a:fillRect/>
          </a:stretch>
        </p:blipFill>
        <p:spPr>
          <a:xfrm>
            <a:off x="8755063" y="1757363"/>
            <a:ext cx="2225675" cy="23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2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01E3-C3AA-7E62-52C3-5AF983A2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 – </a:t>
            </a:r>
            <a:r>
              <a:rPr lang="en-US" dirty="0" err="1"/>
              <a:t>ui</a:t>
            </a:r>
            <a:r>
              <a:rPr lang="en-US" dirty="0"/>
              <a:t>/</a:t>
            </a:r>
            <a:r>
              <a:rPr lang="en-US" dirty="0" err="1"/>
              <a:t>ux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A4D90-AAAD-25C8-3854-E6FB21EED5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Revamped the entire application’s: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Color palette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Layout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Marketing 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Accessibility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AE7DE-9490-DC0B-4535-75383477C3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133E0-7A9A-2C9F-8D2B-3DBE00FFFD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Screens screenshot of a car parts&#10;&#10;Description automatically generated">
            <a:extLst>
              <a:ext uri="{FF2B5EF4-FFF2-40B4-BE49-F238E27FC236}">
                <a16:creationId xmlns:a16="http://schemas.microsoft.com/office/drawing/2014/main" id="{18B8AA72-5E5D-0053-4DE5-D3B8C939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311" y="1703485"/>
            <a:ext cx="3501415" cy="217865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70FB968-F81E-7781-991A-FE4C4638AE5A}"/>
              </a:ext>
            </a:extLst>
          </p:cNvPr>
          <p:cNvSpPr/>
          <p:nvPr/>
        </p:nvSpPr>
        <p:spPr>
          <a:xfrm>
            <a:off x="8621295" y="3907451"/>
            <a:ext cx="778932" cy="4868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06C3A8-B8A4-1FAA-8AA8-0D1500FE8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289" y="4419600"/>
            <a:ext cx="4338944" cy="210874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59769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01E3-C3AA-7E62-52C3-5AF983A2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cs typeface="+mj-cs"/>
              </a:rPr>
              <a:t>What we did – Refactoring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A4D90-AAAD-25C8-3854-E6FB21EED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9151" y="1756833"/>
            <a:ext cx="8221865" cy="4690534"/>
          </a:xfrm>
        </p:spPr>
        <p:txBody>
          <a:bodyPr/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Condensed E-Commerce categories into scalable, living category tree</a:t>
            </a:r>
          </a:p>
          <a:p>
            <a:pPr marL="80010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Supports adaptable attributes, and additional categories </a:t>
            </a:r>
            <a:r>
              <a:rPr lang="en-US" u="sng" dirty="0"/>
              <a:t>without hardcoding them in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Rebuilt several existing modules to increase clarity and functionality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Redesigned user sessions by authorizing requests via principal.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AE7DE-9490-DC0B-4535-75383477C3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133E0-7A9A-2C9F-8D2B-3DBE00FFFD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Graphic 6" descr="Tree With Roots with solid fill">
            <a:extLst>
              <a:ext uri="{FF2B5EF4-FFF2-40B4-BE49-F238E27FC236}">
                <a16:creationId xmlns:a16="http://schemas.microsoft.com/office/drawing/2014/main" id="{133A556C-13AA-7368-6D4C-F6F120976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1065" y="3958166"/>
            <a:ext cx="2218267" cy="22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30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TM34357351</Template>
  <TotalTime>0</TotalTime>
  <Words>436</Words>
  <Application>Microsoft Office PowerPoint</Application>
  <PresentationFormat>Widescreen</PresentationFormat>
  <Paragraphs>121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Avenir Next LT Pro</vt:lpstr>
      <vt:lpstr>Calibri</vt:lpstr>
      <vt:lpstr>Courier New</vt:lpstr>
      <vt:lpstr>Office Theme</vt:lpstr>
      <vt:lpstr>Offerly Online Auction</vt:lpstr>
      <vt:lpstr>AGENDA</vt:lpstr>
      <vt:lpstr>INTRO</vt:lpstr>
      <vt:lpstr>motivation</vt:lpstr>
      <vt:lpstr>The problem at hand</vt:lpstr>
      <vt:lpstr>What we were given</vt:lpstr>
      <vt:lpstr>What we focused on</vt:lpstr>
      <vt:lpstr>What we did – ui/ux</vt:lpstr>
      <vt:lpstr>What we did – Refactoring</vt:lpstr>
      <vt:lpstr>What we did – Deployment</vt:lpstr>
      <vt:lpstr>What we did – new features</vt:lpstr>
      <vt:lpstr>SUMMARY</vt:lpstr>
      <vt:lpstr>Future work</vt:lpstr>
      <vt:lpstr>THANK YOU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Offerly</dc:title>
  <dc:creator/>
  <cp:lastModifiedBy/>
  <cp:revision>16</cp:revision>
  <dcterms:created xsi:type="dcterms:W3CDTF">2022-06-22T01:10:31Z</dcterms:created>
  <dcterms:modified xsi:type="dcterms:W3CDTF">2023-11-28T01:34:36Z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14c80f-f1ea-4d98-8793-96e1abe086b5_Enabled">
    <vt:lpwstr>true</vt:lpwstr>
  </property>
  <property fmtid="{D5CDD505-2E9C-101B-9397-08002B2CF9AE}" pid="3" name="MSIP_Label_6914c80f-f1ea-4d98-8793-96e1abe086b5_SetDate">
    <vt:lpwstr>2023-11-25T21:24:12Z</vt:lpwstr>
  </property>
  <property fmtid="{D5CDD505-2E9C-101B-9397-08002B2CF9AE}" pid="4" name="MSIP_Label_6914c80f-f1ea-4d98-8793-96e1abe086b5_Method">
    <vt:lpwstr>Privileged</vt:lpwstr>
  </property>
  <property fmtid="{D5CDD505-2E9C-101B-9397-08002B2CF9AE}" pid="5" name="MSIP_Label_6914c80f-f1ea-4d98-8793-96e1abe086b5_Name">
    <vt:lpwstr>defa4170-0d19-0005-0004-bc88714345d2</vt:lpwstr>
  </property>
  <property fmtid="{D5CDD505-2E9C-101B-9397-08002B2CF9AE}" pid="6" name="MSIP_Label_6914c80f-f1ea-4d98-8793-96e1abe086b5_SiteId">
    <vt:lpwstr>86555dba-073b-4ff7-b7d1-b73a77c5bd92</vt:lpwstr>
  </property>
  <property fmtid="{D5CDD505-2E9C-101B-9397-08002B2CF9AE}" pid="7" name="MSIP_Label_6914c80f-f1ea-4d98-8793-96e1abe086b5_ActionId">
    <vt:lpwstr>402c0c56-1bc9-462b-bd9d-8afa938b6609</vt:lpwstr>
  </property>
  <property fmtid="{D5CDD505-2E9C-101B-9397-08002B2CF9AE}" pid="8" name="MSIP_Label_6914c80f-f1ea-4d98-8793-96e1abe086b5_ContentBits">
    <vt:lpwstr>0</vt:lpwstr>
  </property>
</Properties>
</file>